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7" r:id="rId16"/>
    <p:sldId id="278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E2F4D6-2064-4FA2-91FF-ABA2AEE6683C}" type="datetimeFigureOut">
              <a:rPr lang="en-US"/>
              <a:pPr/>
              <a:t>11/25/2010</a:t>
            </a:fld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592FDD-F885-4235-B4D0-3571D8F69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2FDD-F885-4235-B4D0-3571D8F69F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4D60-EE37-423B-B9CE-C781AAB545EF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6E0012-BA9A-43E6-BA25-5D34D7525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E1BF-BAD9-4B66-BA2F-9E087ADCC3D8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DAA9-3DE5-415B-9969-DC8E6E6F3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1DB7-B3CB-4758-B768-0144BDE1C160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83F5-348D-4599-93FA-7B6CB1DAD7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15B2-B6F2-438F-B66B-590F9B0BC0CC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0196-3C6E-40FB-809D-FE910E424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2508-AAAA-43A3-B091-2C0FC4E8C9EC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9814-099C-462A-B205-6DD0E01F7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FAFE0-123B-4010-B8FD-F3A58F886D95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DDD8-DCBA-4DFB-A48A-1CE91E2C0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0406-B1C6-4451-BEB2-00F6E0FEBAC7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9387-3B1C-48CC-A0C4-AF9C780E13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94C7-C53C-4D7A-86CF-FEFC8997E8D5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7928-950D-40E9-BC6B-CA4148DB36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A9967-8B6C-401B-BB82-CDE4F6F91A96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0591C-2F31-410C-8518-EF3B8189D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9B19-09C9-4B9B-AFAF-AF3A1478FE9C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9B2B-A48D-4F36-A0A3-B9CB67D2E0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D5DB-1CE5-43A7-A038-0DFA3F020A89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24206-3901-4262-8213-AFD361E85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19AD28D-8CE8-4C7E-B743-2F899EAC07D1}" type="datetime1">
              <a:rPr lang="en-US"/>
              <a:pPr>
                <a:defRPr/>
              </a:pPr>
              <a:t>11/25/2010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9C952B2-5ED0-403F-A42C-A4A0B47C9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A8595-C847-4C94-BF48-850D04BD9821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Charlie Lloyd</a:t>
            </a:r>
          </a:p>
          <a:p>
            <a:pPr eaLnBrk="1" hangingPunct="1"/>
            <a:r>
              <a:rPr lang="en-GB" dirty="0" smtClean="0"/>
              <a:t>Health Sciences</a:t>
            </a:r>
          </a:p>
          <a:p>
            <a:pPr eaLnBrk="1" hangingPunct="1"/>
            <a:r>
              <a:rPr lang="en-GB" dirty="0" smtClean="0"/>
              <a:t>University of  York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Stigmatisation and Barriers to Recovery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B2747-9BFA-4511-AA74-BAD7C46DEA05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of stigmatisation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‘They look down on me as the scum of the earth…’ PDUs often feel profound sense of social rejection and isolation</a:t>
            </a:r>
          </a:p>
          <a:p>
            <a:pPr eaLnBrk="1" hangingPunct="1"/>
            <a:r>
              <a:rPr lang="en-US" sz="3200" dirty="0" smtClean="0"/>
              <a:t>High self blame; low self-esteem</a:t>
            </a:r>
          </a:p>
          <a:p>
            <a:pPr eaLnBrk="1" hangingPunct="1"/>
            <a:r>
              <a:rPr lang="en-US" sz="3200" dirty="0" smtClean="0"/>
              <a:t>Study: recognition of facial expressions. 6 basic expressions – happiness, sadness, fear, anger, surprise and disgust. PDUs generally slow – but </a:t>
            </a:r>
            <a:r>
              <a:rPr lang="en-US" sz="3200" dirty="0" err="1" smtClean="0"/>
              <a:t>signif</a:t>
            </a:r>
            <a:r>
              <a:rPr lang="en-US" sz="3200" dirty="0" smtClean="0"/>
              <a:t> more likely to accurately </a:t>
            </a:r>
            <a:r>
              <a:rPr lang="en-US" sz="3200" dirty="0" err="1" smtClean="0"/>
              <a:t>recognise</a:t>
            </a:r>
            <a:r>
              <a:rPr lang="en-US" sz="3200" dirty="0" smtClean="0"/>
              <a:t> disgust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CC04C-BCD9-4E4D-8727-4F7A9A3A14E3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Stigma as a barrier to recovery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Focus on ‘ex-users’ who must be given chance to ‘reform’</a:t>
            </a:r>
          </a:p>
          <a:p>
            <a:pPr eaLnBrk="1" hangingPunct="1"/>
            <a:r>
              <a:rPr lang="en-US" sz="3600" dirty="0" smtClean="0"/>
              <a:t>Discriminated against in employment and accommodation</a:t>
            </a:r>
          </a:p>
          <a:p>
            <a:pPr eaLnBrk="1" hangingPunct="1"/>
            <a:r>
              <a:rPr lang="en-US" sz="3600" dirty="0" smtClean="0"/>
              <a:t>Majority of employers will not employ someone with history of heroin or crack cocaine use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8B32-58B6-4742-841B-FB4949C815F7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Issues: medicalisation v criminalisation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Medicalisation</a:t>
            </a:r>
            <a:r>
              <a:rPr lang="en-US" sz="4000" dirty="0" smtClean="0"/>
              <a:t> </a:t>
            </a:r>
            <a:r>
              <a:rPr lang="en-US" sz="4000" dirty="0" err="1" smtClean="0"/>
              <a:t>vs</a:t>
            </a:r>
            <a:r>
              <a:rPr lang="en-US" sz="4000" dirty="0" smtClean="0"/>
              <a:t> </a:t>
            </a:r>
            <a:r>
              <a:rPr lang="en-US" sz="4000" dirty="0" err="1" smtClean="0"/>
              <a:t>criminalisation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However, a disease with many social origins. Also many diseases </a:t>
            </a:r>
            <a:r>
              <a:rPr lang="en-US" sz="4000" dirty="0" err="1" smtClean="0"/>
              <a:t>stigmatised</a:t>
            </a:r>
            <a:r>
              <a:rPr lang="en-US" sz="4000" dirty="0" smtClean="0"/>
              <a:t>: leprosy, AIDS…</a:t>
            </a:r>
          </a:p>
          <a:p>
            <a:pPr eaLnBrk="1" hangingPunct="1"/>
            <a:r>
              <a:rPr lang="en-US" sz="4000" dirty="0" smtClean="0"/>
              <a:t>But criminal perspective more </a:t>
            </a:r>
            <a:r>
              <a:rPr lang="en-US" sz="4000" dirty="0" err="1" smtClean="0"/>
              <a:t>stigmatising</a:t>
            </a:r>
            <a:r>
              <a:rPr lang="en-US" sz="4000" dirty="0" smtClean="0"/>
              <a:t>. Illegality and ‘war on drugs’ – talking tough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6217B-4C91-4EC0-A1C3-C86A37615E71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Issues: media and language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 – crucial influence. ‘Junkie’ frequently used word. Invective.</a:t>
            </a:r>
          </a:p>
          <a:p>
            <a:pPr eaLnBrk="1" hangingPunct="1"/>
            <a:r>
              <a:rPr lang="en-US" dirty="0" smtClean="0"/>
              <a:t>Language important. Study of 728 mental health profs – vignettes – ‘</a:t>
            </a:r>
            <a:r>
              <a:rPr lang="en-US" dirty="0" err="1" smtClean="0"/>
              <a:t>Mr</a:t>
            </a:r>
            <a:r>
              <a:rPr lang="en-US" dirty="0" smtClean="0"/>
              <a:t> Williams is a substance abuser/has a substance use disorder’ – </a:t>
            </a:r>
            <a:r>
              <a:rPr lang="en-US" dirty="0" err="1" smtClean="0"/>
              <a:t>s.a</a:t>
            </a:r>
            <a:r>
              <a:rPr lang="en-US" dirty="0" smtClean="0"/>
              <a:t>. group more likely to see him as personally culpable, requiring a punitive response</a:t>
            </a:r>
          </a:p>
          <a:p>
            <a:pPr eaLnBrk="1" hangingPunct="1"/>
            <a:r>
              <a:rPr lang="en-US" dirty="0" smtClean="0"/>
              <a:t>‘Drug abuser’ – NIDA, DSM IV. Misleading term – users treat their substances with great devotion. May contribute to stigma.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5269C-20AB-4BB1-95FF-35161AB8C940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Issues: blame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Lies at heart of the strong stigma attached to PDU</a:t>
            </a:r>
          </a:p>
          <a:p>
            <a:pPr eaLnBrk="1" hangingPunct="1"/>
            <a:r>
              <a:rPr lang="en-US" sz="3600" dirty="0" smtClean="0"/>
              <a:t>2 elements: 1) took illicit drugs in first place 2) ‘choose’ to continue to take drugs</a:t>
            </a:r>
          </a:p>
          <a:p>
            <a:pPr eaLnBrk="1" hangingPunct="1"/>
            <a:r>
              <a:rPr lang="en-US" sz="3600" dirty="0" smtClean="0"/>
              <a:t>But risk factors genetic and early family, so blame? Also users clearly do not feel that they have a choice.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2522A-53AE-41E5-9C7F-83C101164EC8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be done?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err="1" smtClean="0"/>
              <a:t>Stigmatisation</a:t>
            </a:r>
            <a:r>
              <a:rPr lang="en-US" sz="3200" dirty="0" smtClean="0"/>
              <a:t> involves complex social interaction between individuals – hard to influence. But…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Protest – user/advocacy groups. Campaign to ban use of ‘junkie’ in the media? Celebrities.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Education and training. Public education on addiction; training for health care, treatment and pharmacy staff, police. 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Contact – personal experiences of PDUs in town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. </a:t>
            </a:r>
            <a:r>
              <a:rPr lang="en-US" sz="3200" i="1" dirty="0" smtClean="0"/>
              <a:t>The Big Issue</a:t>
            </a:r>
            <a:r>
              <a:rPr lang="en-US" sz="3200" dirty="0" smtClean="0"/>
              <a:t>. Other approaches? Volunteering.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Arnold Schwarzenegger.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6DE49-2D84-4EF8-A4B1-0ACA724F7068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Stigmatisation</a:t>
            </a:r>
            <a:r>
              <a:rPr lang="en-US" dirty="0" smtClean="0"/>
              <a:t> matters – felt exquisitely due to deeply social make-up.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Serious impact on lives of those it affects.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PDUs highly </a:t>
            </a:r>
            <a:r>
              <a:rPr lang="en-US" dirty="0" err="1" smtClean="0"/>
              <a:t>stigmatised</a:t>
            </a:r>
            <a:r>
              <a:rPr lang="en-US" dirty="0" smtClean="0"/>
              <a:t> group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However, unlike disabled and mentally ill, not perceived as a blameless, unfairly </a:t>
            </a:r>
            <a:r>
              <a:rPr lang="en-US" dirty="0" err="1" smtClean="0"/>
              <a:t>stigmatised</a:t>
            </a:r>
            <a:r>
              <a:rPr lang="en-US" dirty="0" smtClean="0"/>
              <a:t> group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Major aim of those wishing to decrease </a:t>
            </a:r>
            <a:r>
              <a:rPr lang="en-US" dirty="0" err="1" smtClean="0"/>
              <a:t>stigmatisation</a:t>
            </a:r>
            <a:r>
              <a:rPr lang="en-US" dirty="0" smtClean="0"/>
              <a:t> of PDUs should be to challenge the widespread sense that they have only themselves to blame.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Must be a priority for any Government setting its sights on social reintegration and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4A485-A777-4F5C-9559-7A1C068DA5C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stigmatisation?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Stigma = Gk - tattoo or puncture mark – branding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Modern meanings (among others):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‘a mark or sign of disgrace or discredit’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Erving </a:t>
            </a:r>
            <a:r>
              <a:rPr lang="en-GB" sz="3600" dirty="0" err="1" smtClean="0"/>
              <a:t>Goffman</a:t>
            </a:r>
            <a:r>
              <a:rPr lang="en-GB" sz="3600" dirty="0" smtClean="0"/>
              <a:t>: a discrediting attribute that can make person ‘not quite human’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600" dirty="0" smtClean="0"/>
              <a:t>Stigma hangs over personal interactions between the stigmatised and the ‘normal’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CC3E8-CA60-4239-8168-718F63A38F68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features of stigmatisation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sz="4400" dirty="0" smtClean="0"/>
              <a:t>Universal in human (and other?) societies. </a:t>
            </a:r>
          </a:p>
          <a:p>
            <a:pPr eaLnBrk="1" hangingPunct="1"/>
            <a:r>
              <a:rPr lang="en-GB" sz="4400" dirty="0" smtClean="0"/>
              <a:t>Stigmas vary across time and place</a:t>
            </a:r>
          </a:p>
          <a:p>
            <a:pPr eaLnBrk="1" hangingPunct="1"/>
            <a:r>
              <a:rPr lang="en-GB" sz="4400" dirty="0" smtClean="0"/>
              <a:t>Perceived blame crucial: the more responsible, the greater the stigma</a:t>
            </a: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3C898-80AD-47E9-ACD0-2C68AB575171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Who are the ‘stigmatised groups’?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Currently: the mentally ill, the disabled, BME groups. Stigma as an unfair process that needs to be combated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But most stigmatised groups are child murderers, paedophiles, rapists, drug dealers – not described as ‘stigmatised’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Stigma literature has tended to focus on groups that are perceived as blameless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Important implications for drug users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9A72B-53EB-4CAA-96B3-C9DB05EF02BF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 drug users: public attitudes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Dangerous, deceitful, unreliable, unpredictable, hard to talk with and to blame for their predicament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More stigmatised than other groups such as mentally ill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Family members also stigmatised: carry blame for addiction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Small study on empathy for pain – video clips of people experiencing pain, 3 groups – healthy, AIDS thru blood transfusion; AIDS thru </a:t>
            </a:r>
            <a:r>
              <a:rPr lang="en-GB" sz="2800" dirty="0" err="1" smtClean="0"/>
              <a:t>idu</a:t>
            </a:r>
            <a:r>
              <a:rPr lang="en-GB" sz="2800" dirty="0" smtClean="0"/>
              <a:t>. Self-reported empathy significantly greater for non </a:t>
            </a:r>
            <a:r>
              <a:rPr lang="en-GB" sz="2800" dirty="0" err="1" smtClean="0"/>
              <a:t>idu</a:t>
            </a:r>
            <a:r>
              <a:rPr lang="en-GB" sz="2800" dirty="0" smtClean="0"/>
              <a:t> groups. Matched by levels of brain activity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6889D-6AF9-4EA0-950C-32D9B1C314B0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Health professionals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447800"/>
            <a:ext cx="8281987" cy="45720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2 studies of treatment of PDUs in hospital setting (US)</a:t>
            </a:r>
          </a:p>
          <a:p>
            <a:pPr eaLnBrk="1" hangingPunct="1"/>
            <a:r>
              <a:rPr lang="en-GB" sz="4000" dirty="0" smtClean="0"/>
              <a:t>Conflict on pain relief</a:t>
            </a:r>
          </a:p>
          <a:p>
            <a:pPr eaLnBrk="1" hangingPunct="1"/>
            <a:r>
              <a:rPr lang="en-GB" sz="4000" dirty="0" smtClean="0"/>
              <a:t>Hospital staff can be distrustful and judgmental but drug users can be aggressive and manipulative</a:t>
            </a: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DF9E-FCA9-4619-80A3-9CFD8E67359E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Unique setting where drug users cannot hide their identity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Half of the users in two UK studies reported feeling stigmatised.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‘They will make you wait around the corner and serve all other people first…like we are scum.’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Shop design – separate doors/space – more or less stigmatising?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234A7-0732-41C0-9042-232F96285EB5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Addiction services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628775"/>
            <a:ext cx="7772400" cy="45720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Potential to increase stigmatisation by cementing an ‘addict’ or ‘junkie’ identity.</a:t>
            </a:r>
          </a:p>
          <a:p>
            <a:pPr eaLnBrk="1" hangingPunct="1"/>
            <a:r>
              <a:rPr lang="en-GB" sz="3600" dirty="0" smtClean="0"/>
              <a:t>Can conflict with conventional lifestyle - </a:t>
            </a:r>
            <a:r>
              <a:rPr lang="en-GB" sz="3600" dirty="0" err="1" smtClean="0"/>
              <a:t>esp</a:t>
            </a:r>
            <a:r>
              <a:rPr lang="en-GB" sz="3600" dirty="0" smtClean="0"/>
              <a:t> MM</a:t>
            </a:r>
          </a:p>
          <a:p>
            <a:pPr eaLnBrk="1" hangingPunct="1"/>
            <a:r>
              <a:rPr lang="en-GB" sz="3600" dirty="0" smtClean="0"/>
              <a:t>Can lead to further rejection from family and friends</a:t>
            </a:r>
          </a:p>
          <a:p>
            <a:pPr eaLnBrk="1" hangingPunct="1"/>
            <a:r>
              <a:rPr lang="en-GB" sz="3600" dirty="0" smtClean="0"/>
              <a:t>Issues can lead to treatment </a:t>
            </a:r>
            <a:r>
              <a:rPr lang="en-GB" sz="3600" dirty="0" err="1" smtClean="0"/>
              <a:t>avoidence</a:t>
            </a:r>
            <a:endParaRPr lang="en-GB" sz="3600" dirty="0" smtClean="0"/>
          </a:p>
          <a:p>
            <a:pPr eaLnBrk="1" hangingPunct="1"/>
            <a:endParaRPr lang="en-GB" sz="2800" dirty="0" smtClean="0"/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A36EF-B6D4-47EE-A33C-A3EF7D4D846F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Policing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JRF study of 62 users</a:t>
            </a:r>
          </a:p>
          <a:p>
            <a:pPr eaLnBrk="1" hangingPunct="1"/>
            <a:r>
              <a:rPr lang="en-US" sz="3200" dirty="0" smtClean="0"/>
              <a:t>Contact – coercive, adversarial, ‘</a:t>
            </a:r>
            <a:r>
              <a:rPr lang="en-US" sz="3200" dirty="0" err="1" smtClean="0"/>
              <a:t>unjusified</a:t>
            </a:r>
            <a:r>
              <a:rPr lang="en-US" sz="3200" dirty="0" smtClean="0"/>
              <a:t>’</a:t>
            </a:r>
          </a:p>
          <a:p>
            <a:pPr eaLnBrk="1" hangingPunct="1"/>
            <a:r>
              <a:rPr lang="en-US" sz="3200" dirty="0" smtClean="0"/>
              <a:t>‘…they’re collaring you and they’re </a:t>
            </a:r>
            <a:r>
              <a:rPr lang="en-US" sz="3200" dirty="0" err="1" smtClean="0"/>
              <a:t>PNCing</a:t>
            </a:r>
            <a:r>
              <a:rPr lang="en-US" sz="3200" dirty="0" smtClean="0"/>
              <a:t> you and they’re stopping you, and they’re embarrassing you in the street by making you </a:t>
            </a:r>
            <a:r>
              <a:rPr lang="en-US" sz="3200" dirty="0" err="1" smtClean="0"/>
              <a:t>spreadeagle</a:t>
            </a:r>
            <a:r>
              <a:rPr lang="en-US" sz="3200" dirty="0" smtClean="0"/>
              <a:t> on the car…just trying to belittle you in public...’</a:t>
            </a:r>
          </a:p>
          <a:p>
            <a:pPr eaLnBrk="1" hangingPunct="1"/>
            <a:r>
              <a:rPr lang="en-US" sz="3200" dirty="0" smtClean="0"/>
              <a:t>Particularly problematic for ex-users in recovery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967</TotalTime>
  <Words>924</Words>
  <Application>Microsoft Office PowerPoint</Application>
  <PresentationFormat>On-screen Show (4:3)</PresentationFormat>
  <Paragraphs>109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Stigmatisation and Barriers to Recovery</vt:lpstr>
      <vt:lpstr>What is stigmatisation?</vt:lpstr>
      <vt:lpstr>Other features of stigmatisation</vt:lpstr>
      <vt:lpstr>Who are the ‘stigmatised groups’?</vt:lpstr>
      <vt:lpstr>Problem drug users: public attitudes</vt:lpstr>
      <vt:lpstr>Health professionals</vt:lpstr>
      <vt:lpstr>The pharmacy</vt:lpstr>
      <vt:lpstr>Addiction services</vt:lpstr>
      <vt:lpstr>Policing</vt:lpstr>
      <vt:lpstr>Impact of stigmatisation</vt:lpstr>
      <vt:lpstr>Stigma as a barrier to recovery</vt:lpstr>
      <vt:lpstr>Issues: medicalisation v criminalisation</vt:lpstr>
      <vt:lpstr>Issues: media and language</vt:lpstr>
      <vt:lpstr>Issues: blame</vt:lpstr>
      <vt:lpstr>What can be done?</vt:lpstr>
      <vt:lpstr>Conclusions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Sinning and sinned against: The stigmatisation of problem drug users</dc:title>
  <dc:creator>Charlie Lloyd</dc:creator>
  <cp:lastModifiedBy>Altura UK Ltd</cp:lastModifiedBy>
  <cp:revision>35</cp:revision>
  <dcterms:created xsi:type="dcterms:W3CDTF">2010-05-27T12:15:52Z</dcterms:created>
  <dcterms:modified xsi:type="dcterms:W3CDTF">2010-11-25T18:19:51Z</dcterms:modified>
</cp:coreProperties>
</file>